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9" r:id="rId3"/>
    <p:sldId id="261" r:id="rId4"/>
    <p:sldId id="262" r:id="rId5"/>
    <p:sldId id="265" r:id="rId6"/>
    <p:sldId id="263" r:id="rId7"/>
    <p:sldId id="26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varScale="1">
        <p:scale>
          <a:sx n="88" d="100"/>
          <a:sy n="88" d="100"/>
        </p:scale>
        <p:origin x="-105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F87530-EA27-4240-957F-D3A81553FA74}" type="datetimeFigureOut">
              <a:rPr lang="en-US" smtClean="0"/>
              <a:t>5/20/2015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69143B-973F-40B8-BC49-DB046D30E516}" type="slidenum">
              <a:rPr lang="en-US" smtClean="0"/>
              <a:t>‹#›</a:t>
            </a:fld>
            <a:endParaRPr lang="en-US"/>
          </a:p>
        </p:txBody>
      </p:sp>
    </p:spTree>
    <p:extLst>
      <p:ext uri="{BB962C8B-B14F-4D97-AF65-F5344CB8AC3E}">
        <p14:creationId xmlns:p14="http://schemas.microsoft.com/office/powerpoint/2010/main" val="1980197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9143B-973F-40B8-BC49-DB046D30E516}" type="slidenum">
              <a:rPr lang="en-US" smtClean="0"/>
              <a:t>1</a:t>
            </a:fld>
            <a:endParaRPr lang="en-US"/>
          </a:p>
        </p:txBody>
      </p:sp>
    </p:spTree>
    <p:extLst>
      <p:ext uri="{BB962C8B-B14F-4D97-AF65-F5344CB8AC3E}">
        <p14:creationId xmlns:p14="http://schemas.microsoft.com/office/powerpoint/2010/main" val="1928497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D991E8-E2B7-462A-88A1-F99D55DFCB50}"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6D0D1-D048-45EE-B802-202B42DB0350}" type="slidenum">
              <a:rPr lang="en-US" smtClean="0"/>
              <a:t>‹#›</a:t>
            </a:fld>
            <a:endParaRPr lang="en-US"/>
          </a:p>
        </p:txBody>
      </p:sp>
    </p:spTree>
    <p:extLst>
      <p:ext uri="{BB962C8B-B14F-4D97-AF65-F5344CB8AC3E}">
        <p14:creationId xmlns:p14="http://schemas.microsoft.com/office/powerpoint/2010/main" val="1656730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D991E8-E2B7-462A-88A1-F99D55DFCB50}"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6D0D1-D048-45EE-B802-202B42DB0350}" type="slidenum">
              <a:rPr lang="en-US" smtClean="0"/>
              <a:t>‹#›</a:t>
            </a:fld>
            <a:endParaRPr lang="en-US"/>
          </a:p>
        </p:txBody>
      </p:sp>
    </p:spTree>
    <p:extLst>
      <p:ext uri="{BB962C8B-B14F-4D97-AF65-F5344CB8AC3E}">
        <p14:creationId xmlns:p14="http://schemas.microsoft.com/office/powerpoint/2010/main" val="3461130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D991E8-E2B7-462A-88A1-F99D55DFCB50}"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6D0D1-D048-45EE-B802-202B42DB0350}" type="slidenum">
              <a:rPr lang="en-US" smtClean="0"/>
              <a:t>‹#›</a:t>
            </a:fld>
            <a:endParaRPr lang="en-US"/>
          </a:p>
        </p:txBody>
      </p:sp>
    </p:spTree>
    <p:extLst>
      <p:ext uri="{BB962C8B-B14F-4D97-AF65-F5344CB8AC3E}">
        <p14:creationId xmlns:p14="http://schemas.microsoft.com/office/powerpoint/2010/main" val="3709916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D991E8-E2B7-462A-88A1-F99D55DFCB50}"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6D0D1-D048-45EE-B802-202B42DB0350}" type="slidenum">
              <a:rPr lang="en-US" smtClean="0"/>
              <a:t>‹#›</a:t>
            </a:fld>
            <a:endParaRPr lang="en-US"/>
          </a:p>
        </p:txBody>
      </p:sp>
    </p:spTree>
    <p:extLst>
      <p:ext uri="{BB962C8B-B14F-4D97-AF65-F5344CB8AC3E}">
        <p14:creationId xmlns:p14="http://schemas.microsoft.com/office/powerpoint/2010/main" val="268684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D991E8-E2B7-462A-88A1-F99D55DFCB50}"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6D0D1-D048-45EE-B802-202B42DB0350}" type="slidenum">
              <a:rPr lang="en-US" smtClean="0"/>
              <a:t>‹#›</a:t>
            </a:fld>
            <a:endParaRPr lang="en-US"/>
          </a:p>
        </p:txBody>
      </p:sp>
    </p:spTree>
    <p:extLst>
      <p:ext uri="{BB962C8B-B14F-4D97-AF65-F5344CB8AC3E}">
        <p14:creationId xmlns:p14="http://schemas.microsoft.com/office/powerpoint/2010/main" val="525255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D991E8-E2B7-462A-88A1-F99D55DFCB50}" type="datetimeFigureOut">
              <a:rPr lang="en-US" smtClean="0"/>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6D0D1-D048-45EE-B802-202B42DB0350}" type="slidenum">
              <a:rPr lang="en-US" smtClean="0"/>
              <a:t>‹#›</a:t>
            </a:fld>
            <a:endParaRPr lang="en-US"/>
          </a:p>
        </p:txBody>
      </p:sp>
    </p:spTree>
    <p:extLst>
      <p:ext uri="{BB962C8B-B14F-4D97-AF65-F5344CB8AC3E}">
        <p14:creationId xmlns:p14="http://schemas.microsoft.com/office/powerpoint/2010/main" val="111423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D991E8-E2B7-462A-88A1-F99D55DFCB50}" type="datetimeFigureOut">
              <a:rPr lang="en-US" smtClean="0"/>
              <a:t>5/20/2015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86D0D1-D048-45EE-B802-202B42DB0350}" type="slidenum">
              <a:rPr lang="en-US" smtClean="0"/>
              <a:t>‹#›</a:t>
            </a:fld>
            <a:endParaRPr lang="en-US"/>
          </a:p>
        </p:txBody>
      </p:sp>
    </p:spTree>
    <p:extLst>
      <p:ext uri="{BB962C8B-B14F-4D97-AF65-F5344CB8AC3E}">
        <p14:creationId xmlns:p14="http://schemas.microsoft.com/office/powerpoint/2010/main" val="1795164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D991E8-E2B7-462A-88A1-F99D55DFCB50}" type="datetimeFigureOut">
              <a:rPr lang="en-US" smtClean="0"/>
              <a:t>5/20/2015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86D0D1-D048-45EE-B802-202B42DB0350}" type="slidenum">
              <a:rPr lang="en-US" smtClean="0"/>
              <a:t>‹#›</a:t>
            </a:fld>
            <a:endParaRPr lang="en-US"/>
          </a:p>
        </p:txBody>
      </p:sp>
    </p:spTree>
    <p:extLst>
      <p:ext uri="{BB962C8B-B14F-4D97-AF65-F5344CB8AC3E}">
        <p14:creationId xmlns:p14="http://schemas.microsoft.com/office/powerpoint/2010/main" val="3020647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D991E8-E2B7-462A-88A1-F99D55DFCB50}" type="datetimeFigureOut">
              <a:rPr lang="en-US" smtClean="0"/>
              <a:t>5/20/2015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86D0D1-D048-45EE-B802-202B42DB0350}" type="slidenum">
              <a:rPr lang="en-US" smtClean="0"/>
              <a:t>‹#›</a:t>
            </a:fld>
            <a:endParaRPr lang="en-US"/>
          </a:p>
        </p:txBody>
      </p:sp>
    </p:spTree>
    <p:extLst>
      <p:ext uri="{BB962C8B-B14F-4D97-AF65-F5344CB8AC3E}">
        <p14:creationId xmlns:p14="http://schemas.microsoft.com/office/powerpoint/2010/main" val="3019562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D991E8-E2B7-462A-88A1-F99D55DFCB50}" type="datetimeFigureOut">
              <a:rPr lang="en-US" smtClean="0"/>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6D0D1-D048-45EE-B802-202B42DB0350}" type="slidenum">
              <a:rPr lang="en-US" smtClean="0"/>
              <a:t>‹#›</a:t>
            </a:fld>
            <a:endParaRPr lang="en-US"/>
          </a:p>
        </p:txBody>
      </p:sp>
    </p:spTree>
    <p:extLst>
      <p:ext uri="{BB962C8B-B14F-4D97-AF65-F5344CB8AC3E}">
        <p14:creationId xmlns:p14="http://schemas.microsoft.com/office/powerpoint/2010/main" val="2783448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D991E8-E2B7-462A-88A1-F99D55DFCB50}" type="datetimeFigureOut">
              <a:rPr lang="en-US" smtClean="0"/>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6D0D1-D048-45EE-B802-202B42DB0350}" type="slidenum">
              <a:rPr lang="en-US" smtClean="0"/>
              <a:t>‹#›</a:t>
            </a:fld>
            <a:endParaRPr lang="en-US"/>
          </a:p>
        </p:txBody>
      </p:sp>
    </p:spTree>
    <p:extLst>
      <p:ext uri="{BB962C8B-B14F-4D97-AF65-F5344CB8AC3E}">
        <p14:creationId xmlns:p14="http://schemas.microsoft.com/office/powerpoint/2010/main" val="1666054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D991E8-E2B7-462A-88A1-F99D55DFCB50}" type="datetimeFigureOut">
              <a:rPr lang="en-US" smtClean="0"/>
              <a:t>5/20/2015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86D0D1-D048-45EE-B802-202B42DB0350}" type="slidenum">
              <a:rPr lang="en-US" smtClean="0"/>
              <a:t>‹#›</a:t>
            </a:fld>
            <a:endParaRPr lang="en-US"/>
          </a:p>
        </p:txBody>
      </p:sp>
    </p:spTree>
    <p:extLst>
      <p:ext uri="{BB962C8B-B14F-4D97-AF65-F5344CB8AC3E}">
        <p14:creationId xmlns:p14="http://schemas.microsoft.com/office/powerpoint/2010/main" val="827374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362200"/>
            <a:ext cx="9144000" cy="4524315"/>
          </a:xfrm>
          <a:prstGeom prst="rect">
            <a:avLst/>
          </a:prstGeom>
          <a:noFill/>
        </p:spPr>
        <p:txBody>
          <a:bodyPr wrap="square" rtlCol="0">
            <a:spAutoFit/>
          </a:bodyPr>
          <a:lstStyle/>
          <a:p>
            <a:pPr algn="ctr"/>
            <a:endParaRPr lang="en-US" sz="2400" dirty="0" smtClean="0"/>
          </a:p>
          <a:p>
            <a:pPr algn="ctr"/>
            <a:r>
              <a:rPr lang="en-US" sz="2400" dirty="0" smtClean="0"/>
              <a:t>Emergency Evacuation Procedures</a:t>
            </a:r>
          </a:p>
          <a:p>
            <a:pPr algn="ctr"/>
            <a:endParaRPr lang="en-US" sz="2400" dirty="0"/>
          </a:p>
          <a:p>
            <a:pPr algn="ctr"/>
            <a:endParaRPr lang="en-US" sz="2400" dirty="0" smtClean="0"/>
          </a:p>
          <a:p>
            <a:pPr algn="ctr"/>
            <a:endParaRPr lang="en-US" sz="2400" dirty="0"/>
          </a:p>
          <a:p>
            <a:pPr algn="r"/>
            <a:endParaRPr lang="en-US" sz="2400" dirty="0" smtClean="0"/>
          </a:p>
          <a:p>
            <a:pPr algn="r"/>
            <a:endParaRPr lang="en-US" sz="2400" dirty="0"/>
          </a:p>
          <a:p>
            <a:pPr algn="r"/>
            <a:endParaRPr lang="en-US" sz="2400" dirty="0" smtClean="0"/>
          </a:p>
          <a:p>
            <a:pPr algn="r"/>
            <a:endParaRPr lang="en-US" sz="2400" dirty="0"/>
          </a:p>
          <a:p>
            <a:pPr algn="r"/>
            <a:r>
              <a:rPr lang="en-US" sz="2400" dirty="0"/>
              <a:t>Reggie Long </a:t>
            </a:r>
            <a:endParaRPr lang="en-US" sz="2400" dirty="0" smtClean="0"/>
          </a:p>
          <a:p>
            <a:pPr algn="r"/>
            <a:r>
              <a:rPr lang="en-US" sz="2400" dirty="0"/>
              <a:t>r3long@ucsd.edu</a:t>
            </a:r>
            <a:endParaRPr lang="en-US" sz="2400" dirty="0" smtClean="0"/>
          </a:p>
          <a:p>
            <a:pPr algn="r"/>
            <a:r>
              <a:rPr lang="en-US" sz="2400" dirty="0" smtClean="0"/>
              <a:t>2015</a:t>
            </a:r>
            <a:endParaRPr lang="en-US" sz="2400" dirty="0"/>
          </a:p>
        </p:txBody>
      </p:sp>
      <p:pic>
        <p:nvPicPr>
          <p:cNvPr id="2050" name="Picture 2" descr="I:\Research_Safety\SCRM\SCRM Buidling Audit &amp; Training\Building Info\SCRM logo horizontol high r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601" y="152400"/>
            <a:ext cx="8680797" cy="227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432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Roles</a:t>
            </a:r>
            <a:endParaRPr lang="en-US" dirty="0"/>
          </a:p>
        </p:txBody>
      </p:sp>
      <p:sp>
        <p:nvSpPr>
          <p:cNvPr id="3" name="Content Placeholder 2"/>
          <p:cNvSpPr>
            <a:spLocks noGrp="1"/>
          </p:cNvSpPr>
          <p:nvPr>
            <p:ph idx="1"/>
          </p:nvPr>
        </p:nvSpPr>
        <p:spPr>
          <a:xfrm>
            <a:off x="0" y="1066800"/>
            <a:ext cx="9144000" cy="5638800"/>
          </a:xfrm>
        </p:spPr>
        <p:txBody>
          <a:bodyPr>
            <a:normAutofit/>
          </a:bodyPr>
          <a:lstStyle/>
          <a:p>
            <a:pPr marL="0" indent="0">
              <a:spcBef>
                <a:spcPts val="0"/>
              </a:spcBef>
              <a:buNone/>
            </a:pPr>
            <a:r>
              <a:rPr lang="en-US" sz="2400" b="1" dirty="0" smtClean="0">
                <a:effectLst>
                  <a:outerShdw blurRad="38100" dist="38100" dir="2700000" algn="tl">
                    <a:srgbClr val="000000">
                      <a:alpha val="43137"/>
                    </a:srgbClr>
                  </a:outerShdw>
                </a:effectLst>
              </a:rPr>
              <a:t>Incident Commander </a:t>
            </a:r>
            <a:r>
              <a:rPr lang="en-US" sz="2400" dirty="0" smtClean="0"/>
              <a:t>– Senior Security person at time of alarm. Directs security team to ensure safe evacuation of the building, communicates issues to information officer for dissemination to Area Safety Coordinators.</a:t>
            </a:r>
          </a:p>
          <a:p>
            <a:pPr marL="0" indent="0">
              <a:spcBef>
                <a:spcPts val="0"/>
              </a:spcBef>
              <a:buNone/>
            </a:pPr>
            <a:r>
              <a:rPr lang="en-US" sz="2400" b="1" dirty="0" smtClean="0">
                <a:effectLst>
                  <a:outerShdw blurRad="38100" dist="38100" dir="2700000" algn="tl">
                    <a:srgbClr val="000000">
                      <a:alpha val="43137"/>
                    </a:srgbClr>
                  </a:outerShdw>
                </a:effectLst>
              </a:rPr>
              <a:t>Security Personnel </a:t>
            </a:r>
            <a:r>
              <a:rPr lang="en-US" sz="2400" dirty="0" smtClean="0"/>
              <a:t>– Primary responsibility is to sweep building during an evacuation to identify persons unable or unwilling to exit.</a:t>
            </a:r>
          </a:p>
          <a:p>
            <a:pPr marL="0" indent="0">
              <a:spcBef>
                <a:spcPts val="0"/>
              </a:spcBef>
              <a:buNone/>
            </a:pPr>
            <a:r>
              <a:rPr lang="en-US" sz="2400" b="1" dirty="0" smtClean="0">
                <a:effectLst>
                  <a:outerShdw blurRad="38100" dist="38100" dir="2700000" algn="tl">
                    <a:srgbClr val="000000">
                      <a:alpha val="43137"/>
                    </a:srgbClr>
                  </a:outerShdw>
                </a:effectLst>
              </a:rPr>
              <a:t>Information Officer – </a:t>
            </a:r>
            <a:r>
              <a:rPr lang="en-US" sz="2400" dirty="0" smtClean="0"/>
              <a:t>The person responsible for the exchange of information between the Incident Commander and Area Safety Coordinators.</a:t>
            </a:r>
          </a:p>
          <a:p>
            <a:pPr marL="0" indent="0">
              <a:spcBef>
                <a:spcPts val="0"/>
              </a:spcBef>
              <a:buNone/>
            </a:pPr>
            <a:r>
              <a:rPr lang="en-US" sz="2400" b="1" dirty="0" smtClean="0">
                <a:effectLst>
                  <a:outerShdw blurRad="38100" dist="38100" dir="2700000" algn="tl">
                    <a:srgbClr val="000000">
                      <a:alpha val="43137"/>
                    </a:srgbClr>
                  </a:outerShdw>
                </a:effectLst>
              </a:rPr>
              <a:t>Area Safety Coordinators – </a:t>
            </a:r>
            <a:r>
              <a:rPr lang="en-US" sz="2400" dirty="0" smtClean="0"/>
              <a:t>This person is responsible for taking account of lab personnel and reporting to the Information Officer if everyone is  or is not accounted for.</a:t>
            </a:r>
          </a:p>
          <a:p>
            <a:pPr marL="0" indent="0">
              <a:spcBef>
                <a:spcPts val="0"/>
              </a:spcBef>
              <a:buNone/>
            </a:pPr>
            <a:r>
              <a:rPr lang="en-US" sz="2400" b="1" dirty="0" smtClean="0">
                <a:effectLst>
                  <a:outerShdw blurRad="38100" dist="38100" dir="2700000" algn="tl">
                    <a:srgbClr val="000000">
                      <a:alpha val="43137"/>
                    </a:srgbClr>
                  </a:outerShdw>
                </a:effectLst>
              </a:rPr>
              <a:t>Building Occupants – </a:t>
            </a:r>
            <a:r>
              <a:rPr lang="en-US" sz="2400" dirty="0" smtClean="0"/>
              <a:t>Anyone not identified in the above roles is responsible for exiting the building to the designated evacuation area where they will check in with their Area Safety Coordinator.</a:t>
            </a:r>
            <a:endParaRPr lang="en-US" sz="2400" b="1" dirty="0" smtClean="0">
              <a:effectLst>
                <a:outerShdw blurRad="38100" dist="38100" dir="2700000" algn="tl">
                  <a:srgbClr val="000000">
                    <a:alpha val="43137"/>
                  </a:srgbClr>
                </a:outerShdw>
              </a:effectLst>
            </a:endParaRPr>
          </a:p>
          <a:p>
            <a:pPr marL="0" indent="0">
              <a:spcBef>
                <a:spcPts val="0"/>
              </a:spcBef>
              <a:buNone/>
            </a:pP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6412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013" y="152400"/>
            <a:ext cx="8229600" cy="1143000"/>
          </a:xfrm>
        </p:spPr>
        <p:txBody>
          <a:bodyPr/>
          <a:lstStyle/>
          <a:p>
            <a:r>
              <a:rPr lang="en-US" dirty="0" smtClean="0"/>
              <a:t>Emergency Response Structure</a:t>
            </a:r>
            <a:endParaRPr lang="en-US" dirty="0"/>
          </a:p>
        </p:txBody>
      </p:sp>
      <p:sp>
        <p:nvSpPr>
          <p:cNvPr id="3" name="Rectangle 2"/>
          <p:cNvSpPr/>
          <p:nvPr/>
        </p:nvSpPr>
        <p:spPr>
          <a:xfrm>
            <a:off x="3597442" y="1220803"/>
            <a:ext cx="1752600" cy="685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Incident Commander</a:t>
            </a:r>
            <a:endParaRPr lang="en-US" dirty="0"/>
          </a:p>
        </p:txBody>
      </p:sp>
      <p:sp>
        <p:nvSpPr>
          <p:cNvPr id="16" name="Rectangle 15"/>
          <p:cNvSpPr/>
          <p:nvPr/>
        </p:nvSpPr>
        <p:spPr>
          <a:xfrm>
            <a:off x="655320" y="2596815"/>
            <a:ext cx="1752600" cy="685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Security</a:t>
            </a:r>
            <a:endParaRPr lang="en-US" dirty="0"/>
          </a:p>
        </p:txBody>
      </p:sp>
      <p:sp>
        <p:nvSpPr>
          <p:cNvPr id="17" name="Rectangle 16"/>
          <p:cNvSpPr/>
          <p:nvPr/>
        </p:nvSpPr>
        <p:spPr>
          <a:xfrm>
            <a:off x="2606842" y="2596815"/>
            <a:ext cx="1752600" cy="685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Information Officer</a:t>
            </a:r>
            <a:endParaRPr lang="en-US" dirty="0"/>
          </a:p>
        </p:txBody>
      </p:sp>
      <p:sp>
        <p:nvSpPr>
          <p:cNvPr id="19" name="Rectangle 18"/>
          <p:cNvSpPr/>
          <p:nvPr/>
        </p:nvSpPr>
        <p:spPr>
          <a:xfrm>
            <a:off x="6645442" y="2596815"/>
            <a:ext cx="1752600" cy="685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Facility Manager</a:t>
            </a:r>
            <a:endParaRPr lang="en-US" dirty="0"/>
          </a:p>
        </p:txBody>
      </p:sp>
      <p:sp>
        <p:nvSpPr>
          <p:cNvPr id="21" name="Rectangle 20"/>
          <p:cNvSpPr/>
          <p:nvPr/>
        </p:nvSpPr>
        <p:spPr>
          <a:xfrm>
            <a:off x="4664242" y="2596815"/>
            <a:ext cx="1752600" cy="685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EH&amp;S</a:t>
            </a:r>
            <a:endParaRPr lang="en-US" dirty="0"/>
          </a:p>
        </p:txBody>
      </p:sp>
      <p:sp>
        <p:nvSpPr>
          <p:cNvPr id="22" name="Rectangle 21"/>
          <p:cNvSpPr/>
          <p:nvPr/>
        </p:nvSpPr>
        <p:spPr>
          <a:xfrm>
            <a:off x="291164" y="4584432"/>
            <a:ext cx="14478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smtClean="0"/>
              <a:t>Area Safety </a:t>
            </a:r>
            <a:r>
              <a:rPr lang="en-US" sz="1100" dirty="0" err="1" smtClean="0"/>
              <a:t>Coord</a:t>
            </a:r>
            <a:r>
              <a:rPr lang="en-US" sz="1100" dirty="0" smtClean="0"/>
              <a:t>.</a:t>
            </a:r>
            <a:endParaRPr lang="en-US" sz="1100" dirty="0"/>
          </a:p>
        </p:txBody>
      </p:sp>
      <p:sp>
        <p:nvSpPr>
          <p:cNvPr id="23" name="Rectangle 22"/>
          <p:cNvSpPr/>
          <p:nvPr/>
        </p:nvSpPr>
        <p:spPr>
          <a:xfrm>
            <a:off x="2149642" y="4578015"/>
            <a:ext cx="14478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smtClean="0"/>
              <a:t>Area Safety </a:t>
            </a:r>
            <a:r>
              <a:rPr lang="en-US" sz="1100" dirty="0" err="1" smtClean="0"/>
              <a:t>Coord</a:t>
            </a:r>
            <a:r>
              <a:rPr lang="en-US" sz="1100" dirty="0" smtClean="0"/>
              <a:t>.</a:t>
            </a:r>
            <a:endParaRPr lang="en-US" sz="1100" dirty="0"/>
          </a:p>
        </p:txBody>
      </p:sp>
      <p:sp>
        <p:nvSpPr>
          <p:cNvPr id="24" name="Rectangle 23"/>
          <p:cNvSpPr/>
          <p:nvPr/>
        </p:nvSpPr>
        <p:spPr>
          <a:xfrm>
            <a:off x="3916680" y="4574806"/>
            <a:ext cx="14478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smtClean="0"/>
              <a:t>Area Safety </a:t>
            </a:r>
            <a:r>
              <a:rPr lang="en-US" sz="1100" dirty="0" err="1" smtClean="0"/>
              <a:t>Coord</a:t>
            </a:r>
            <a:r>
              <a:rPr lang="en-US" sz="1100" dirty="0" smtClean="0"/>
              <a:t>.</a:t>
            </a:r>
            <a:endParaRPr lang="en-US" sz="1100" dirty="0"/>
          </a:p>
        </p:txBody>
      </p:sp>
      <p:sp>
        <p:nvSpPr>
          <p:cNvPr id="25" name="Rectangle 24"/>
          <p:cNvSpPr/>
          <p:nvPr/>
        </p:nvSpPr>
        <p:spPr>
          <a:xfrm>
            <a:off x="5692942" y="4574806"/>
            <a:ext cx="14478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smtClean="0"/>
              <a:t>Area Safety </a:t>
            </a:r>
            <a:r>
              <a:rPr lang="en-US" sz="1100" dirty="0" err="1" smtClean="0"/>
              <a:t>Coord</a:t>
            </a:r>
            <a:r>
              <a:rPr lang="en-US" sz="1100" dirty="0" smtClean="0"/>
              <a:t>.</a:t>
            </a:r>
            <a:endParaRPr lang="en-US" sz="1100" dirty="0"/>
          </a:p>
        </p:txBody>
      </p:sp>
      <p:sp>
        <p:nvSpPr>
          <p:cNvPr id="26" name="Rectangle 25"/>
          <p:cNvSpPr/>
          <p:nvPr/>
        </p:nvSpPr>
        <p:spPr>
          <a:xfrm>
            <a:off x="7521742" y="4584030"/>
            <a:ext cx="14478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smtClean="0"/>
              <a:t>Area Safety </a:t>
            </a:r>
            <a:r>
              <a:rPr lang="en-US" sz="1100" dirty="0" err="1" smtClean="0"/>
              <a:t>Coord</a:t>
            </a:r>
            <a:r>
              <a:rPr lang="en-US" sz="1100" dirty="0" smtClean="0"/>
              <a:t>.</a:t>
            </a:r>
            <a:endParaRPr lang="en-US" sz="1100" dirty="0"/>
          </a:p>
        </p:txBody>
      </p:sp>
      <p:sp>
        <p:nvSpPr>
          <p:cNvPr id="28" name="Rectangle 27"/>
          <p:cNvSpPr/>
          <p:nvPr/>
        </p:nvSpPr>
        <p:spPr>
          <a:xfrm>
            <a:off x="1311442" y="5111415"/>
            <a:ext cx="14478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smtClean="0"/>
              <a:t>Area Safety </a:t>
            </a:r>
            <a:r>
              <a:rPr lang="en-US" sz="1100" dirty="0" err="1" smtClean="0"/>
              <a:t>Coord</a:t>
            </a:r>
            <a:r>
              <a:rPr lang="en-US" sz="1100" dirty="0" smtClean="0"/>
              <a:t>.</a:t>
            </a:r>
            <a:endParaRPr lang="en-US" sz="1100" dirty="0"/>
          </a:p>
        </p:txBody>
      </p:sp>
      <p:sp>
        <p:nvSpPr>
          <p:cNvPr id="29" name="Rectangle 28"/>
          <p:cNvSpPr/>
          <p:nvPr/>
        </p:nvSpPr>
        <p:spPr>
          <a:xfrm>
            <a:off x="3078480" y="5108206"/>
            <a:ext cx="14478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smtClean="0"/>
              <a:t>Area Safety </a:t>
            </a:r>
            <a:r>
              <a:rPr lang="en-US" sz="1100" dirty="0" err="1" smtClean="0"/>
              <a:t>Coord</a:t>
            </a:r>
            <a:r>
              <a:rPr lang="en-US" sz="1100" dirty="0" smtClean="0"/>
              <a:t>.</a:t>
            </a:r>
            <a:endParaRPr lang="en-US" sz="1100" dirty="0"/>
          </a:p>
        </p:txBody>
      </p:sp>
      <p:sp>
        <p:nvSpPr>
          <p:cNvPr id="30" name="Rectangle 29"/>
          <p:cNvSpPr/>
          <p:nvPr/>
        </p:nvSpPr>
        <p:spPr>
          <a:xfrm>
            <a:off x="4854742" y="5108206"/>
            <a:ext cx="14478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smtClean="0"/>
              <a:t>Area Safety </a:t>
            </a:r>
            <a:r>
              <a:rPr lang="en-US" sz="1100" dirty="0" err="1" smtClean="0"/>
              <a:t>Coord</a:t>
            </a:r>
            <a:r>
              <a:rPr lang="en-US" sz="1100" dirty="0" smtClean="0"/>
              <a:t>.</a:t>
            </a:r>
            <a:endParaRPr lang="en-US" sz="1100" dirty="0"/>
          </a:p>
        </p:txBody>
      </p:sp>
      <p:sp>
        <p:nvSpPr>
          <p:cNvPr id="31" name="Rectangle 30"/>
          <p:cNvSpPr/>
          <p:nvPr/>
        </p:nvSpPr>
        <p:spPr>
          <a:xfrm>
            <a:off x="6683542" y="5117430"/>
            <a:ext cx="14478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smtClean="0"/>
              <a:t>Area Safety </a:t>
            </a:r>
            <a:r>
              <a:rPr lang="en-US" sz="1100" dirty="0" err="1" smtClean="0"/>
              <a:t>Coord</a:t>
            </a:r>
            <a:r>
              <a:rPr lang="en-US" sz="1100" dirty="0" smtClean="0"/>
              <a:t>.</a:t>
            </a:r>
            <a:endParaRPr lang="en-US" sz="1100" dirty="0"/>
          </a:p>
        </p:txBody>
      </p:sp>
      <p:cxnSp>
        <p:nvCxnSpPr>
          <p:cNvPr id="33" name="Straight Connector 32"/>
          <p:cNvCxnSpPr>
            <a:stCxn id="22" idx="0"/>
            <a:endCxn id="17" idx="2"/>
          </p:cNvCxnSpPr>
          <p:nvPr/>
        </p:nvCxnSpPr>
        <p:spPr>
          <a:xfrm flipV="1">
            <a:off x="1015064" y="3282615"/>
            <a:ext cx="2468078" cy="1301817"/>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p:cNvCxnSpPr>
            <a:stCxn id="23" idx="0"/>
            <a:endCxn id="17" idx="2"/>
          </p:cNvCxnSpPr>
          <p:nvPr/>
        </p:nvCxnSpPr>
        <p:spPr>
          <a:xfrm flipV="1">
            <a:off x="2873542" y="3282615"/>
            <a:ext cx="609600" cy="1295400"/>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p:cNvCxnSpPr>
            <a:stCxn id="17" idx="2"/>
            <a:endCxn id="24" idx="0"/>
          </p:cNvCxnSpPr>
          <p:nvPr/>
        </p:nvCxnSpPr>
        <p:spPr>
          <a:xfrm>
            <a:off x="3483142" y="3282615"/>
            <a:ext cx="1157438" cy="1292191"/>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a:stCxn id="17" idx="2"/>
            <a:endCxn id="25" idx="0"/>
          </p:cNvCxnSpPr>
          <p:nvPr/>
        </p:nvCxnSpPr>
        <p:spPr>
          <a:xfrm>
            <a:off x="3483142" y="3282615"/>
            <a:ext cx="2933700" cy="1292191"/>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p:cNvCxnSpPr>
            <a:stCxn id="3" idx="2"/>
            <a:endCxn id="16" idx="0"/>
          </p:cNvCxnSpPr>
          <p:nvPr/>
        </p:nvCxnSpPr>
        <p:spPr>
          <a:xfrm flipH="1">
            <a:off x="1531620" y="1906603"/>
            <a:ext cx="2942122" cy="690212"/>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a:stCxn id="3" idx="2"/>
            <a:endCxn id="17" idx="0"/>
          </p:cNvCxnSpPr>
          <p:nvPr/>
        </p:nvCxnSpPr>
        <p:spPr>
          <a:xfrm flipH="1">
            <a:off x="3483142" y="1906603"/>
            <a:ext cx="990600" cy="690212"/>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a:stCxn id="3" idx="2"/>
            <a:endCxn id="21" idx="0"/>
          </p:cNvCxnSpPr>
          <p:nvPr/>
        </p:nvCxnSpPr>
        <p:spPr>
          <a:xfrm>
            <a:off x="4473742" y="1906603"/>
            <a:ext cx="1066800" cy="690212"/>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p:cNvCxnSpPr>
            <a:stCxn id="3" idx="2"/>
            <a:endCxn id="19" idx="0"/>
          </p:cNvCxnSpPr>
          <p:nvPr/>
        </p:nvCxnSpPr>
        <p:spPr>
          <a:xfrm>
            <a:off x="4473742" y="1906603"/>
            <a:ext cx="3048000" cy="690212"/>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a:stCxn id="17" idx="2"/>
            <a:endCxn id="26" idx="0"/>
          </p:cNvCxnSpPr>
          <p:nvPr/>
        </p:nvCxnSpPr>
        <p:spPr>
          <a:xfrm>
            <a:off x="3483142" y="3282615"/>
            <a:ext cx="4762500" cy="1301415"/>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a:stCxn id="28" idx="0"/>
          </p:cNvCxnSpPr>
          <p:nvPr/>
        </p:nvCxnSpPr>
        <p:spPr>
          <a:xfrm flipV="1">
            <a:off x="2035342" y="4425615"/>
            <a:ext cx="0" cy="685800"/>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a:endCxn id="17" idx="2"/>
          </p:cNvCxnSpPr>
          <p:nvPr/>
        </p:nvCxnSpPr>
        <p:spPr>
          <a:xfrm flipV="1">
            <a:off x="2035342" y="3282615"/>
            <a:ext cx="1447800" cy="1143000"/>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p:cNvCxnSpPr>
            <a:stCxn id="29" idx="0"/>
          </p:cNvCxnSpPr>
          <p:nvPr/>
        </p:nvCxnSpPr>
        <p:spPr>
          <a:xfrm flipV="1">
            <a:off x="3802380" y="4425615"/>
            <a:ext cx="0" cy="682591"/>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p:cNvCxnSpPr>
            <a:endCxn id="17" idx="2"/>
          </p:cNvCxnSpPr>
          <p:nvPr/>
        </p:nvCxnSpPr>
        <p:spPr>
          <a:xfrm flipH="1" flipV="1">
            <a:off x="3483142" y="3282615"/>
            <a:ext cx="319238" cy="1143000"/>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flipV="1">
            <a:off x="5542547" y="4396739"/>
            <a:ext cx="0" cy="682591"/>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p:cNvCxnSpPr/>
          <p:nvPr/>
        </p:nvCxnSpPr>
        <p:spPr>
          <a:xfrm flipV="1">
            <a:off x="7398218" y="4445266"/>
            <a:ext cx="0" cy="682591"/>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p:cNvCxnSpPr>
            <a:endCxn id="17" idx="2"/>
          </p:cNvCxnSpPr>
          <p:nvPr/>
        </p:nvCxnSpPr>
        <p:spPr>
          <a:xfrm flipH="1" flipV="1">
            <a:off x="3483142" y="3282615"/>
            <a:ext cx="2057400" cy="1114124"/>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p:cNvCxnSpPr>
            <a:endCxn id="17" idx="2"/>
          </p:cNvCxnSpPr>
          <p:nvPr/>
        </p:nvCxnSpPr>
        <p:spPr>
          <a:xfrm flipH="1" flipV="1">
            <a:off x="3483142" y="3282615"/>
            <a:ext cx="3915076" cy="1162651"/>
          </a:xfrm>
          <a:prstGeom prst="line">
            <a:avLst/>
          </a:prstGeom>
        </p:spPr>
        <p:style>
          <a:lnRef idx="1">
            <a:schemeClr val="dk1"/>
          </a:lnRef>
          <a:fillRef idx="0">
            <a:schemeClr val="dk1"/>
          </a:fillRef>
          <a:effectRef idx="0">
            <a:schemeClr val="dk1"/>
          </a:effectRef>
          <a:fontRef idx="minor">
            <a:schemeClr val="tx1"/>
          </a:fontRef>
        </p:style>
      </p:cxnSp>
      <p:sp>
        <p:nvSpPr>
          <p:cNvPr id="66" name="Rectangle 65"/>
          <p:cNvSpPr/>
          <p:nvPr/>
        </p:nvSpPr>
        <p:spPr>
          <a:xfrm>
            <a:off x="4526280" y="2373028"/>
            <a:ext cx="4124425" cy="1460608"/>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5440680" y="3248861"/>
            <a:ext cx="3210025" cy="584775"/>
          </a:xfrm>
          <a:prstGeom prst="rect">
            <a:avLst/>
          </a:prstGeom>
          <a:noFill/>
        </p:spPr>
        <p:txBody>
          <a:bodyPr wrap="square" rtlCol="0">
            <a:spAutoFit/>
          </a:bodyPr>
          <a:lstStyle/>
          <a:p>
            <a:r>
              <a:rPr lang="en-US" sz="1600" dirty="0" smtClean="0">
                <a:solidFill>
                  <a:srgbClr val="FF0000"/>
                </a:solidFill>
              </a:rPr>
              <a:t>*May assume Incident Commander   Role or assist Information Officer.</a:t>
            </a:r>
            <a:endParaRPr lang="en-US" sz="1600" dirty="0">
              <a:solidFill>
                <a:srgbClr val="FF0000"/>
              </a:solidFill>
            </a:endParaRPr>
          </a:p>
        </p:txBody>
      </p:sp>
      <p:sp>
        <p:nvSpPr>
          <p:cNvPr id="75" name="TextBox 74"/>
          <p:cNvSpPr txBox="1"/>
          <p:nvPr/>
        </p:nvSpPr>
        <p:spPr>
          <a:xfrm>
            <a:off x="0" y="6581001"/>
            <a:ext cx="9144000" cy="276999"/>
          </a:xfrm>
          <a:prstGeom prst="rect">
            <a:avLst/>
          </a:prstGeom>
          <a:noFill/>
        </p:spPr>
        <p:txBody>
          <a:bodyPr wrap="square" rtlCol="0">
            <a:spAutoFit/>
          </a:bodyPr>
          <a:lstStyle/>
          <a:p>
            <a:r>
              <a:rPr lang="en-US" sz="1200" dirty="0" smtClean="0"/>
              <a:t>* Depending on the nature of the emergency.</a:t>
            </a:r>
            <a:endParaRPr lang="en-US" sz="1200" dirty="0"/>
          </a:p>
        </p:txBody>
      </p:sp>
      <p:sp>
        <p:nvSpPr>
          <p:cNvPr id="76" name="TextBox 75"/>
          <p:cNvSpPr txBox="1"/>
          <p:nvPr/>
        </p:nvSpPr>
        <p:spPr>
          <a:xfrm>
            <a:off x="4813" y="5486400"/>
            <a:ext cx="9144000" cy="954107"/>
          </a:xfrm>
          <a:prstGeom prst="rect">
            <a:avLst/>
          </a:prstGeom>
          <a:noFill/>
        </p:spPr>
        <p:txBody>
          <a:bodyPr wrap="square" rtlCol="0">
            <a:spAutoFit/>
          </a:bodyPr>
          <a:lstStyle/>
          <a:p>
            <a:r>
              <a:rPr lang="en-US" sz="1400" dirty="0" smtClean="0"/>
              <a:t>To make sure that information moves properly in both directions, all individuals in red rectangles on the above will be connected via hand held radios. This ensures that information can easily be transmitted among all persons. It is preferred that information first be passed to the Information Officer, so they can determine if there is a need to forward this along to the rest of the group.</a:t>
            </a:r>
          </a:p>
        </p:txBody>
      </p:sp>
    </p:spTree>
    <p:extLst>
      <p:ext uri="{BB962C8B-B14F-4D97-AF65-F5344CB8AC3E}">
        <p14:creationId xmlns:p14="http://schemas.microsoft.com/office/powerpoint/2010/main" val="3764072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6" y="76200"/>
            <a:ext cx="9144000" cy="1143000"/>
          </a:xfrm>
        </p:spPr>
        <p:txBody>
          <a:bodyPr>
            <a:normAutofit fontScale="90000"/>
          </a:bodyPr>
          <a:lstStyle/>
          <a:p>
            <a:pPr>
              <a:tabLst>
                <a:tab pos="8797925" algn="l"/>
              </a:tabLst>
            </a:pPr>
            <a:r>
              <a:rPr lang="en-US" dirty="0" smtClean="0"/>
              <a:t>Evacuating the building</a:t>
            </a:r>
            <a:br>
              <a:rPr lang="en-US" dirty="0" smtClean="0"/>
            </a:br>
            <a:endParaRPr lang="en-US" dirty="0"/>
          </a:p>
        </p:txBody>
      </p:sp>
      <p:sp>
        <p:nvSpPr>
          <p:cNvPr id="5" name="TextBox 4"/>
          <p:cNvSpPr txBox="1"/>
          <p:nvPr/>
        </p:nvSpPr>
        <p:spPr>
          <a:xfrm>
            <a:off x="2406" y="762000"/>
            <a:ext cx="9144000" cy="5355312"/>
          </a:xfrm>
          <a:prstGeom prst="rect">
            <a:avLst/>
          </a:prstGeom>
          <a:noFill/>
        </p:spPr>
        <p:txBody>
          <a:bodyPr wrap="square" rtlCol="0">
            <a:spAutoFit/>
          </a:bodyPr>
          <a:lstStyle/>
          <a:p>
            <a:r>
              <a:rPr lang="en-US" dirty="0" smtClean="0"/>
              <a:t>Whenever a building alarm sounds, all persons must evacuate the building. Leave the building using a designated evacuation route.  Routes out of the building should be identified prior to an emergency. Maps showing these routes are located throughout the building, near elevators and stairwells.</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81200"/>
            <a:ext cx="6248400" cy="4024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0912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Safe Exiting</a:t>
            </a:r>
            <a:endParaRPr lang="en-US" dirty="0"/>
          </a:p>
        </p:txBody>
      </p:sp>
      <p:sp>
        <p:nvSpPr>
          <p:cNvPr id="3" name="Content Placeholder 2"/>
          <p:cNvSpPr txBox="1">
            <a:spLocks/>
          </p:cNvSpPr>
          <p:nvPr/>
        </p:nvSpPr>
        <p:spPr>
          <a:xfrm>
            <a:off x="4419600" y="1620982"/>
            <a:ext cx="4038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Exit routes have code minimum widths to accommodate occupancy loads:</a:t>
            </a:r>
          </a:p>
          <a:p>
            <a:pPr marL="0" indent="0">
              <a:buFont typeface="Arial" pitchFamily="34" charset="0"/>
              <a:buNone/>
            </a:pPr>
            <a:endParaRPr lang="en-US" sz="1800" dirty="0" smtClean="0"/>
          </a:p>
          <a:p>
            <a:r>
              <a:rPr lang="en-US" sz="2000" b="1" dirty="0" smtClean="0">
                <a:solidFill>
                  <a:srgbClr val="002060"/>
                </a:solidFill>
              </a:rPr>
              <a:t>Corridor – not less than 44 inches.</a:t>
            </a:r>
          </a:p>
          <a:p>
            <a:r>
              <a:rPr lang="en-US" sz="2000" b="1" dirty="0" smtClean="0">
                <a:solidFill>
                  <a:schemeClr val="accent1">
                    <a:lumMod val="75000"/>
                  </a:schemeClr>
                </a:solidFill>
              </a:rPr>
              <a:t>Public access aisle – not less than 36 inches</a:t>
            </a:r>
          </a:p>
          <a:p>
            <a:r>
              <a:rPr lang="en-US" sz="2000" b="1" dirty="0" smtClean="0">
                <a:solidFill>
                  <a:srgbClr val="00B050"/>
                </a:solidFill>
              </a:rPr>
              <a:t>Non-public access aisle – not less than 28 inches</a:t>
            </a:r>
          </a:p>
          <a:p>
            <a:endParaRPr lang="en-US" sz="2000" b="1" dirty="0">
              <a:solidFill>
                <a:srgbClr val="00B050"/>
              </a:solidFill>
            </a:endParaRPr>
          </a:p>
          <a:p>
            <a:pPr marL="0" indent="0">
              <a:buNone/>
            </a:pPr>
            <a:r>
              <a:rPr lang="en-US" sz="1800" dirty="0" smtClean="0"/>
              <a:t>These widths will be reviewed during building inspections/audits. Equipment or other items impeding these minimums will have to be moved.</a:t>
            </a:r>
            <a:endParaRPr lang="en-US" sz="1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120" y="1733349"/>
            <a:ext cx="3857625"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45920" y="1885749"/>
            <a:ext cx="304800" cy="3657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79320" y="5238549"/>
            <a:ext cx="12954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379320" y="3943149"/>
            <a:ext cx="12954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960220" y="3638349"/>
            <a:ext cx="3429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89021" y="2114349"/>
            <a:ext cx="1181099" cy="152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764776" y="2800149"/>
            <a:ext cx="1181099" cy="152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08071" y="3409749"/>
            <a:ext cx="1181099" cy="152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789021" y="4019349"/>
            <a:ext cx="1181099" cy="152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08071" y="4628949"/>
            <a:ext cx="1181099" cy="152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89021" y="5314749"/>
            <a:ext cx="1181099" cy="152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8207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6172200" cy="466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76200"/>
            <a:ext cx="9144000" cy="1200329"/>
          </a:xfrm>
          <a:prstGeom prst="rect">
            <a:avLst/>
          </a:prstGeom>
          <a:noFill/>
        </p:spPr>
        <p:txBody>
          <a:bodyPr wrap="square" rtlCol="0">
            <a:spAutoFit/>
          </a:bodyPr>
          <a:lstStyle/>
          <a:p>
            <a:r>
              <a:rPr lang="en-US" dirty="0" smtClean="0"/>
              <a:t>Once out of the building, head to the designated evacuation area. At this time that area is located at the north end of the east parking lot as illustrated below. Once in this location, attempt to make contact with you Area Safety Coordinator if you have not already done so. Do not leave the assembly area for any reason unless instructed to do so by the Information Officer.</a:t>
            </a:r>
            <a:endParaRPr lang="en-US" dirty="0"/>
          </a:p>
        </p:txBody>
      </p:sp>
      <p:cxnSp>
        <p:nvCxnSpPr>
          <p:cNvPr id="7" name="Straight Arrow Connector 6"/>
          <p:cNvCxnSpPr/>
          <p:nvPr/>
        </p:nvCxnSpPr>
        <p:spPr>
          <a:xfrm flipV="1">
            <a:off x="2529073" y="2331720"/>
            <a:ext cx="0" cy="182880"/>
          </a:xfrm>
          <a:prstGeom prst="straightConnector1">
            <a:avLst/>
          </a:prstGeom>
          <a:ln w="22225">
            <a:tailEnd type="arrow"/>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2362200" y="2514600"/>
            <a:ext cx="333746" cy="369332"/>
          </a:xfrm>
          <a:prstGeom prst="rect">
            <a:avLst/>
          </a:prstGeom>
          <a:noFill/>
        </p:spPr>
        <p:txBody>
          <a:bodyPr wrap="none" rtlCol="0">
            <a:spAutoFit/>
          </a:bodyPr>
          <a:lstStyle/>
          <a:p>
            <a:r>
              <a:rPr lang="en-US" dirty="0" smtClean="0"/>
              <a:t>N</a:t>
            </a:r>
            <a:endParaRPr lang="en-US" dirty="0"/>
          </a:p>
        </p:txBody>
      </p:sp>
    </p:spTree>
    <p:extLst>
      <p:ext uri="{BB962C8B-B14F-4D97-AF65-F5344CB8AC3E}">
        <p14:creationId xmlns:p14="http://schemas.microsoft.com/office/powerpoint/2010/main" val="2956205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Accounting for Personnel</a:t>
            </a:r>
            <a:endParaRPr lang="en-US" dirty="0"/>
          </a:p>
        </p:txBody>
      </p:sp>
      <p:sp>
        <p:nvSpPr>
          <p:cNvPr id="3" name="Content Placeholder 2"/>
          <p:cNvSpPr>
            <a:spLocks noGrp="1"/>
          </p:cNvSpPr>
          <p:nvPr>
            <p:ph idx="1"/>
          </p:nvPr>
        </p:nvSpPr>
        <p:spPr>
          <a:xfrm>
            <a:off x="0" y="1219200"/>
            <a:ext cx="9144000" cy="5638800"/>
          </a:xfrm>
        </p:spPr>
        <p:txBody>
          <a:bodyPr/>
          <a:lstStyle/>
          <a:p>
            <a:r>
              <a:rPr lang="en-US" dirty="0" smtClean="0"/>
              <a:t>Once assembled at the Evacuation Area, each lab should take account of their personnel.</a:t>
            </a:r>
          </a:p>
          <a:p>
            <a:r>
              <a:rPr lang="en-US" dirty="0" smtClean="0"/>
              <a:t>After a reasonable amount of time, the Area Safety Coordinator should report to the Information Officer if all persons are present, or if individuals are missing.</a:t>
            </a:r>
          </a:p>
          <a:p>
            <a:r>
              <a:rPr lang="en-US" dirty="0" smtClean="0"/>
              <a:t>It is critical that no one re-enters the building or leaves the Evacuation Area until the Information Officer or Incident Commander has cleared the building.</a:t>
            </a:r>
          </a:p>
          <a:p>
            <a:pPr lvl="1"/>
            <a:endParaRPr lang="en-US" dirty="0"/>
          </a:p>
        </p:txBody>
      </p:sp>
    </p:spTree>
    <p:extLst>
      <p:ext uri="{BB962C8B-B14F-4D97-AF65-F5344CB8AC3E}">
        <p14:creationId xmlns:p14="http://schemas.microsoft.com/office/powerpoint/2010/main" val="986083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549</Words>
  <Application>Microsoft Office PowerPoint</Application>
  <PresentationFormat>On-screen Show (4:3)</PresentationFormat>
  <Paragraphs>66</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Definition of Roles</vt:lpstr>
      <vt:lpstr>Emergency Response Structure</vt:lpstr>
      <vt:lpstr>Evacuating the building </vt:lpstr>
      <vt:lpstr>PowerPoint Presentation</vt:lpstr>
      <vt:lpstr>PowerPoint Presentation</vt:lpstr>
      <vt:lpstr>Accounting for Personnel</vt:lpstr>
    </vt:vector>
  </TitlesOfParts>
  <Company>UCSD-EH&amp;S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jjoyce</dc:creator>
  <cp:lastModifiedBy>Lee</cp:lastModifiedBy>
  <cp:revision>13</cp:revision>
  <dcterms:created xsi:type="dcterms:W3CDTF">2012-04-30T16:42:17Z</dcterms:created>
  <dcterms:modified xsi:type="dcterms:W3CDTF">2015-05-20T21:27:45Z</dcterms:modified>
</cp:coreProperties>
</file>